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Semi-Bold" panose="020B0604020202020204" charset="0"/>
      <p:regular r:id="rId16"/>
    </p:embeddedFont>
    <p:embeddedFont>
      <p:font typeface="Montserrat Bold" panose="020B0604020202020204" charset="0"/>
      <p:regular r:id="rId17"/>
    </p:embeddedFont>
    <p:embeddedFont>
      <p:font typeface="PT Sans Bold" panose="020B0604020202020204" charset="0"/>
      <p:regular r:id="rId18"/>
    </p:embeddedFont>
    <p:embeddedFont>
      <p:font typeface="Montserrat Ultra-Bold" panose="020B0604020202020204" charset="0"/>
      <p:regular r:id="rId19"/>
    </p:embeddedFont>
    <p:embeddedFont>
      <p:font typeface="Muli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82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2604" y="8748451"/>
            <a:ext cx="8154894" cy="2038350"/>
            <a:chOff x="0" y="0"/>
            <a:chExt cx="2147791" cy="536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7791" cy="536849"/>
            </a:xfrm>
            <a:custGeom>
              <a:avLst/>
              <a:gdLst/>
              <a:ahLst/>
              <a:cxnLst/>
              <a:rect l="l" t="t" r="r" b="b"/>
              <a:pathLst>
                <a:path w="2147791" h="536849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47791" cy="660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06679" y="9392570"/>
            <a:ext cx="2091000" cy="70256"/>
            <a:chOff x="0" y="0"/>
            <a:chExt cx="547795" cy="184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02279" y="9392570"/>
            <a:ext cx="2091000" cy="70256"/>
            <a:chOff x="0" y="0"/>
            <a:chExt cx="547795" cy="184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93379" y="9392570"/>
            <a:ext cx="2091000" cy="70256"/>
            <a:chOff x="0" y="0"/>
            <a:chExt cx="547795" cy="184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980873" y="-547802"/>
            <a:ext cx="7312406" cy="6719927"/>
          </a:xfrm>
          <a:custGeom>
            <a:avLst/>
            <a:gdLst/>
            <a:ahLst/>
            <a:cxnLst/>
            <a:rect l="l" t="t" r="r" b="b"/>
            <a:pathLst>
              <a:path w="7312406" h="6719927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79" b="-2015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5400000">
            <a:off x="240449" y="-1200150"/>
            <a:ext cx="11215802" cy="12687300"/>
            <a:chOff x="0" y="0"/>
            <a:chExt cx="2953956" cy="3341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53956" cy="3341511"/>
            </a:xfrm>
            <a:custGeom>
              <a:avLst/>
              <a:gdLst/>
              <a:ahLst/>
              <a:cxnLst/>
              <a:rect l="l" t="t" r="r" b="b"/>
              <a:pathLst>
                <a:path w="2953956" h="3341511">
                  <a:moveTo>
                    <a:pt x="0" y="0"/>
                  </a:moveTo>
                  <a:lnTo>
                    <a:pt x="2953956" y="0"/>
                  </a:lnTo>
                  <a:lnTo>
                    <a:pt x="2953956" y="3341511"/>
                  </a:lnTo>
                  <a:lnTo>
                    <a:pt x="0" y="334151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2953956" cy="3465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698271" y="3787213"/>
            <a:ext cx="16301121" cy="6164788"/>
          </a:xfrm>
          <a:custGeom>
            <a:avLst/>
            <a:gdLst/>
            <a:ahLst/>
            <a:cxnLst/>
            <a:rect l="l" t="t" r="r" b="b"/>
            <a:pathLst>
              <a:path w="16301121" h="6164788">
                <a:moveTo>
                  <a:pt x="0" y="0"/>
                </a:moveTo>
                <a:lnTo>
                  <a:pt x="16301121" y="0"/>
                </a:lnTo>
                <a:lnTo>
                  <a:pt x="16301121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453874" y="2037049"/>
            <a:ext cx="9244396" cy="5038615"/>
            <a:chOff x="0" y="0"/>
            <a:chExt cx="12325862" cy="6718154"/>
          </a:xfrm>
        </p:grpSpPr>
        <p:sp>
          <p:nvSpPr>
            <p:cNvPr id="20" name="TextBox 20"/>
            <p:cNvSpPr txBox="1"/>
            <p:nvPr/>
          </p:nvSpPr>
          <p:spPr>
            <a:xfrm>
              <a:off x="36238" y="2169537"/>
              <a:ext cx="12289624" cy="1609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99"/>
                </a:lnSpc>
              </a:pPr>
              <a:r>
                <a:rPr lang="en-US" sz="4599" spc="91">
                  <a:solidFill>
                    <a:srgbClr val="F88219"/>
                  </a:solidFill>
                  <a:latin typeface="Montserrat Semi-Bold"/>
                </a:rPr>
                <a:t>SAVE YOUR TIME </a:t>
              </a:r>
            </a:p>
            <a:p>
              <a:pPr marL="0" lvl="0" indent="0" algn="l">
                <a:lnSpc>
                  <a:spcPts val="4599"/>
                </a:lnSpc>
              </a:pPr>
              <a:r>
                <a:rPr lang="en-US" sz="4599" spc="91">
                  <a:solidFill>
                    <a:srgbClr val="F88219"/>
                  </a:solidFill>
                  <a:latin typeface="Montserrat Semi-Bold"/>
                </a:rPr>
                <a:t>PARK BETTER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238" y="180975"/>
              <a:ext cx="12289624" cy="1801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800"/>
                </a:lnSpc>
              </a:pPr>
              <a:r>
                <a:rPr lang="en-US" sz="9800" spc="196">
                  <a:solidFill>
                    <a:srgbClr val="F6BD33"/>
                  </a:solidFill>
                  <a:latin typeface="Montserrat Ultra-Bold"/>
                </a:rPr>
                <a:t>PARKBETTER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4671760"/>
              <a:ext cx="10103641" cy="2046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Semi-Bold"/>
                </a:rPr>
                <a:t>Project 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Semi-Bold"/>
                </a:rPr>
                <a:t>Εφαρμογές Τηλεπικοινωνιακών Διατάξεων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Semi-Bold"/>
                </a:rPr>
                <a:t>8o εξάμηνο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Semi-Bold"/>
                </a:rPr>
                <a:t>Μάιος 2024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364777" y="8056301"/>
            <a:ext cx="6652198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Θανάσης Τσαρναδέλης 10388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Αλέξανδρος Φωτιάδης 10392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Δημήτρης Χρήστος Κυριάκου 10842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"/>
              </a:rPr>
              <a:t>Μαμουγιώργη Μαρία 10533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98340"/>
            <a:ext cx="18288000" cy="1098260"/>
            <a:chOff x="0" y="0"/>
            <a:chExt cx="4816593" cy="289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9254"/>
            </a:xfrm>
            <a:custGeom>
              <a:avLst/>
              <a:gdLst/>
              <a:ahLst/>
              <a:cxnLst/>
              <a:rect l="l" t="t" r="r" b="b"/>
              <a:pathLst>
                <a:path w="4816592" h="289254">
                  <a:moveTo>
                    <a:pt x="0" y="0"/>
                  </a:moveTo>
                  <a:lnTo>
                    <a:pt x="4816592" y="0"/>
                  </a:lnTo>
                  <a:lnTo>
                    <a:pt x="4816592" y="289254"/>
                  </a:lnTo>
                  <a:lnTo>
                    <a:pt x="0" y="289254"/>
                  </a:lnTo>
                  <a:close/>
                </a:path>
              </a:pathLst>
            </a:custGeom>
            <a:solidFill>
              <a:srgbClr val="CC5E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4816593" cy="413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69391" y="3486150"/>
            <a:ext cx="12949219" cy="337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">
                <a:solidFill>
                  <a:srgbClr val="FFFFFF"/>
                </a:solidFill>
                <a:latin typeface="Montserrat Bold"/>
              </a:rPr>
              <a:t>ΕΥΧΑΡΙΣΤΟΥΜΕ ΠΟΛΥ ΓΙΑ ΤΟΝ ΧΡΟΝΟ ΣΑΣ!</a:t>
            </a:r>
          </a:p>
          <a:p>
            <a:pPr algn="ctr">
              <a:lnSpc>
                <a:spcPts val="6600"/>
              </a:lnSpc>
            </a:pPr>
            <a:endParaRPr lang="en-US" sz="6000" spc="120">
              <a:solidFill>
                <a:srgbClr val="FFFFFF"/>
              </a:solidFill>
              <a:latin typeface="Montserrat Bold"/>
            </a:endParaRPr>
          </a:p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FFFFF"/>
                </a:solidFill>
                <a:latin typeface="Montserrat Bold"/>
              </a:rPr>
              <a:t>Ερωτήσεις</a:t>
            </a:r>
          </a:p>
        </p:txBody>
      </p:sp>
      <p:sp>
        <p:nvSpPr>
          <p:cNvPr id="6" name="Freeform 6"/>
          <p:cNvSpPr/>
          <p:nvPr/>
        </p:nvSpPr>
        <p:spPr>
          <a:xfrm>
            <a:off x="5487797" y="0"/>
            <a:ext cx="7312406" cy="6719927"/>
          </a:xfrm>
          <a:custGeom>
            <a:avLst/>
            <a:gdLst/>
            <a:ahLst/>
            <a:cxnLst/>
            <a:rect l="l" t="t" r="r" b="b"/>
            <a:pathLst>
              <a:path w="7312406" h="6719927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79" b="-2015"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2064705" y="5498922"/>
            <a:ext cx="3040141" cy="6237750"/>
            <a:chOff x="0" y="0"/>
            <a:chExt cx="4053522" cy="8317000"/>
          </a:xfrm>
        </p:grpSpPr>
        <p:grpSp>
          <p:nvGrpSpPr>
            <p:cNvPr id="8" name="Group 8"/>
            <p:cNvGrpSpPr/>
            <p:nvPr/>
          </p:nvGrpSpPr>
          <p:grpSpPr>
            <a:xfrm>
              <a:off x="612515" y="3725090"/>
              <a:ext cx="255730" cy="910560"/>
              <a:chOff x="0" y="0"/>
              <a:chExt cx="39938" cy="1422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247498" y="3725090"/>
              <a:ext cx="255730" cy="910560"/>
              <a:chOff x="0" y="0"/>
              <a:chExt cx="39938" cy="14220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12515" y="6941383"/>
              <a:ext cx="255730" cy="910560"/>
              <a:chOff x="0" y="0"/>
              <a:chExt cx="39938" cy="1422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247498" y="6941383"/>
              <a:ext cx="255730" cy="910560"/>
              <a:chOff x="0" y="0"/>
              <a:chExt cx="39938" cy="14220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-10800000">
              <a:off x="0" y="0"/>
              <a:ext cx="4053522" cy="3725090"/>
            </a:xfrm>
            <a:custGeom>
              <a:avLst/>
              <a:gdLst/>
              <a:ahLst/>
              <a:cxnLst/>
              <a:rect l="l" t="t" r="r" b="b"/>
              <a:pathLst>
                <a:path w="4053522" h="3725090">
                  <a:moveTo>
                    <a:pt x="0" y="0"/>
                  </a:moveTo>
                  <a:lnTo>
                    <a:pt x="4053522" y="0"/>
                  </a:lnTo>
                  <a:lnTo>
                    <a:pt x="4053522" y="3725090"/>
                  </a:lnTo>
                  <a:lnTo>
                    <a:pt x="0" y="3725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10800000">
              <a:off x="761367" y="3186860"/>
              <a:ext cx="2576946" cy="5130141"/>
              <a:chOff x="0" y="0"/>
              <a:chExt cx="544375" cy="108373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01330" y="0"/>
                    </a:moveTo>
                    <a:lnTo>
                      <a:pt x="443045" y="0"/>
                    </a:lnTo>
                    <a:cubicBezTo>
                      <a:pt x="469920" y="0"/>
                      <a:pt x="495693" y="10676"/>
                      <a:pt x="514696" y="29679"/>
                    </a:cubicBezTo>
                    <a:cubicBezTo>
                      <a:pt x="533699" y="48682"/>
                      <a:pt x="544375" y="74456"/>
                      <a:pt x="544375" y="101330"/>
                    </a:cubicBezTo>
                    <a:lnTo>
                      <a:pt x="544375" y="982403"/>
                    </a:lnTo>
                    <a:cubicBezTo>
                      <a:pt x="544375" y="1009278"/>
                      <a:pt x="533699" y="1035051"/>
                      <a:pt x="514696" y="1054054"/>
                    </a:cubicBezTo>
                    <a:cubicBezTo>
                      <a:pt x="495693" y="1073058"/>
                      <a:pt x="469920" y="1083733"/>
                      <a:pt x="443045" y="1083733"/>
                    </a:cubicBezTo>
                    <a:lnTo>
                      <a:pt x="101330" y="1083733"/>
                    </a:lnTo>
                    <a:cubicBezTo>
                      <a:pt x="45367" y="1083733"/>
                      <a:pt x="0" y="1038366"/>
                      <a:pt x="0" y="982403"/>
                    </a:cubicBezTo>
                    <a:lnTo>
                      <a:pt x="0" y="101330"/>
                    </a:lnTo>
                    <a:cubicBezTo>
                      <a:pt x="0" y="45367"/>
                      <a:pt x="45367" y="0"/>
                      <a:pt x="101330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7556" tIns="37556" rIns="37556" bIns="37556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1200754" y="5609426"/>
              <a:ext cx="1698172" cy="1662546"/>
              <a:chOff x="0" y="0"/>
              <a:chExt cx="358736" cy="35121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53767" y="0"/>
                    </a:moveTo>
                    <a:lnTo>
                      <a:pt x="204969" y="0"/>
                    </a:lnTo>
                    <a:cubicBezTo>
                      <a:pt x="245751" y="0"/>
                      <a:pt x="284862" y="16200"/>
                      <a:pt x="313699" y="45037"/>
                    </a:cubicBezTo>
                    <a:cubicBezTo>
                      <a:pt x="342535" y="73874"/>
                      <a:pt x="358736" y="112985"/>
                      <a:pt x="358736" y="153767"/>
                    </a:cubicBezTo>
                    <a:lnTo>
                      <a:pt x="358736" y="197443"/>
                    </a:lnTo>
                    <a:cubicBezTo>
                      <a:pt x="358736" y="238225"/>
                      <a:pt x="342535" y="277336"/>
                      <a:pt x="313699" y="306173"/>
                    </a:cubicBezTo>
                    <a:cubicBezTo>
                      <a:pt x="284862" y="335010"/>
                      <a:pt x="245751" y="351210"/>
                      <a:pt x="204969" y="351210"/>
                    </a:cubicBezTo>
                    <a:lnTo>
                      <a:pt x="153767" y="351210"/>
                    </a:lnTo>
                    <a:cubicBezTo>
                      <a:pt x="112985" y="351210"/>
                      <a:pt x="73874" y="335010"/>
                      <a:pt x="45037" y="306173"/>
                    </a:cubicBezTo>
                    <a:cubicBezTo>
                      <a:pt x="16200" y="277336"/>
                      <a:pt x="0" y="238225"/>
                      <a:pt x="0" y="197443"/>
                    </a:cubicBezTo>
                    <a:lnTo>
                      <a:pt x="0" y="153767"/>
                    </a:lnTo>
                    <a:cubicBezTo>
                      <a:pt x="0" y="112985"/>
                      <a:pt x="16200" y="73874"/>
                      <a:pt x="45037" y="45037"/>
                    </a:cubicBezTo>
                    <a:cubicBezTo>
                      <a:pt x="73874" y="16200"/>
                      <a:pt x="112985" y="0"/>
                      <a:pt x="153767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7556" tIns="37556" rIns="37556" bIns="37556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10800000">
              <a:off x="868245" y="3400616"/>
              <a:ext cx="2363190" cy="1235034"/>
              <a:chOff x="0" y="0"/>
              <a:chExt cx="499220" cy="26089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7556" tIns="37556" rIns="37556" bIns="37556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-10800000">
              <a:off x="1426941" y="3240261"/>
              <a:ext cx="408387" cy="114041"/>
              <a:chOff x="0" y="0"/>
              <a:chExt cx="86271" cy="24091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6271" cy="24091"/>
              </a:xfrm>
              <a:custGeom>
                <a:avLst/>
                <a:gdLst/>
                <a:ahLst/>
                <a:cxnLst/>
                <a:rect l="l" t="t" r="r" b="b"/>
                <a:pathLst>
                  <a:path w="86271" h="24091">
                    <a:moveTo>
                      <a:pt x="12045" y="0"/>
                    </a:moveTo>
                    <a:lnTo>
                      <a:pt x="74226" y="0"/>
                    </a:lnTo>
                    <a:cubicBezTo>
                      <a:pt x="77420" y="0"/>
                      <a:pt x="80484" y="1269"/>
                      <a:pt x="82743" y="3528"/>
                    </a:cubicBezTo>
                    <a:cubicBezTo>
                      <a:pt x="85002" y="5787"/>
                      <a:pt x="86271" y="8851"/>
                      <a:pt x="86271" y="12045"/>
                    </a:cubicBezTo>
                    <a:lnTo>
                      <a:pt x="86271" y="12045"/>
                    </a:lnTo>
                    <a:cubicBezTo>
                      <a:pt x="86271" y="18698"/>
                      <a:pt x="80878" y="24091"/>
                      <a:pt x="74226" y="24091"/>
                    </a:cubicBezTo>
                    <a:lnTo>
                      <a:pt x="12045" y="24091"/>
                    </a:lnTo>
                    <a:cubicBezTo>
                      <a:pt x="8851" y="24091"/>
                      <a:pt x="5787" y="22822"/>
                      <a:pt x="3528" y="20563"/>
                    </a:cubicBezTo>
                    <a:cubicBezTo>
                      <a:pt x="1269" y="18304"/>
                      <a:pt x="0" y="15240"/>
                      <a:pt x="0" y="12045"/>
                    </a:cubicBezTo>
                    <a:lnTo>
                      <a:pt x="0" y="12045"/>
                    </a:lnTo>
                    <a:cubicBezTo>
                      <a:pt x="0" y="8851"/>
                      <a:pt x="1269" y="5787"/>
                      <a:pt x="3528" y="3528"/>
                    </a:cubicBezTo>
                    <a:cubicBezTo>
                      <a:pt x="5787" y="1269"/>
                      <a:pt x="8851" y="0"/>
                      <a:pt x="1204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123825"/>
                <a:ext cx="86271" cy="147916"/>
              </a:xfrm>
              <a:prstGeom prst="rect">
                <a:avLst/>
              </a:prstGeom>
            </p:spPr>
            <p:txBody>
              <a:bodyPr lIns="37556" tIns="37556" rIns="37556" bIns="37556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-10800000">
              <a:off x="2218194" y="3240261"/>
              <a:ext cx="408387" cy="114041"/>
              <a:chOff x="0" y="0"/>
              <a:chExt cx="86271" cy="2409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6271" cy="24091"/>
              </a:xfrm>
              <a:custGeom>
                <a:avLst/>
                <a:gdLst/>
                <a:ahLst/>
                <a:cxnLst/>
                <a:rect l="l" t="t" r="r" b="b"/>
                <a:pathLst>
                  <a:path w="86271" h="24091">
                    <a:moveTo>
                      <a:pt x="12045" y="0"/>
                    </a:moveTo>
                    <a:lnTo>
                      <a:pt x="74226" y="0"/>
                    </a:lnTo>
                    <a:cubicBezTo>
                      <a:pt x="77420" y="0"/>
                      <a:pt x="80484" y="1269"/>
                      <a:pt x="82743" y="3528"/>
                    </a:cubicBezTo>
                    <a:cubicBezTo>
                      <a:pt x="85002" y="5787"/>
                      <a:pt x="86271" y="8851"/>
                      <a:pt x="86271" y="12045"/>
                    </a:cubicBezTo>
                    <a:lnTo>
                      <a:pt x="86271" y="12045"/>
                    </a:lnTo>
                    <a:cubicBezTo>
                      <a:pt x="86271" y="18698"/>
                      <a:pt x="80878" y="24091"/>
                      <a:pt x="74226" y="24091"/>
                    </a:cubicBezTo>
                    <a:lnTo>
                      <a:pt x="12045" y="24091"/>
                    </a:lnTo>
                    <a:cubicBezTo>
                      <a:pt x="8851" y="24091"/>
                      <a:pt x="5787" y="22822"/>
                      <a:pt x="3528" y="20563"/>
                    </a:cubicBezTo>
                    <a:cubicBezTo>
                      <a:pt x="1269" y="18304"/>
                      <a:pt x="0" y="15240"/>
                      <a:pt x="0" y="12045"/>
                    </a:cubicBezTo>
                    <a:lnTo>
                      <a:pt x="0" y="12045"/>
                    </a:lnTo>
                    <a:cubicBezTo>
                      <a:pt x="0" y="8851"/>
                      <a:pt x="1269" y="5787"/>
                      <a:pt x="3528" y="3528"/>
                    </a:cubicBezTo>
                    <a:cubicBezTo>
                      <a:pt x="5787" y="1269"/>
                      <a:pt x="8851" y="0"/>
                      <a:pt x="1204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23825"/>
                <a:ext cx="86271" cy="147916"/>
              </a:xfrm>
              <a:prstGeom prst="rect">
                <a:avLst/>
              </a:prstGeom>
            </p:spPr>
            <p:txBody>
              <a:bodyPr lIns="37556" tIns="37556" rIns="37556" bIns="37556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14551" y="4764675"/>
              <a:ext cx="2270578" cy="696067"/>
              <a:chOff x="0" y="0"/>
              <a:chExt cx="597833" cy="183271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880772" y="5295962"/>
              <a:ext cx="255730" cy="2354457"/>
              <a:chOff x="0" y="0"/>
              <a:chExt cx="39938" cy="3677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975705" y="5295962"/>
              <a:ext cx="255730" cy="2354457"/>
              <a:chOff x="0" y="0"/>
              <a:chExt cx="39938" cy="36770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-10800000">
              <a:off x="914551" y="7396663"/>
              <a:ext cx="2270578" cy="696067"/>
              <a:chOff x="0" y="0"/>
              <a:chExt cx="597833" cy="18327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-9870462">
              <a:off x="3198529" y="5033352"/>
              <a:ext cx="429174" cy="158714"/>
              <a:chOff x="0" y="0"/>
              <a:chExt cx="90662" cy="33528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7556" tIns="37556" rIns="37556" bIns="37556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9883450">
              <a:off x="425744" y="5032649"/>
              <a:ext cx="429174" cy="158714"/>
              <a:chOff x="0" y="0"/>
              <a:chExt cx="90662" cy="33528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7556" tIns="37556" rIns="37556" bIns="37556" rtlCol="0" anchor="ctr"/>
              <a:lstStyle/>
              <a:p>
                <a:pPr marL="0" lvl="0" indent="0" algn="ctr">
                  <a:lnSpc>
                    <a:spcPts val="4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4" name="Group 54"/>
          <p:cNvGrpSpPr/>
          <p:nvPr/>
        </p:nvGrpSpPr>
        <p:grpSpPr>
          <a:xfrm rot="-5400000">
            <a:off x="13159319" y="5420494"/>
            <a:ext cx="3189273" cy="6543739"/>
            <a:chOff x="0" y="0"/>
            <a:chExt cx="4252364" cy="8724985"/>
          </a:xfrm>
        </p:grpSpPr>
        <p:grpSp>
          <p:nvGrpSpPr>
            <p:cNvPr id="55" name="Group 55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4" name="Freeform 64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0079" b="-2015"/>
              </a:stretch>
            </a:blipFill>
          </p:spPr>
        </p:sp>
        <p:grpSp>
          <p:nvGrpSpPr>
            <p:cNvPr id="65" name="Group 65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65114" tIns="65114" rIns="65114" bIns="65114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 rot="9883450">
              <a:off x="446629" y="5279523"/>
              <a:ext cx="450227" cy="166499"/>
              <a:chOff x="0" y="0"/>
              <a:chExt cx="90662" cy="33528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49831" tIns="49831" rIns="49831" bIns="49831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66929" tIns="66929" rIns="66929" bIns="66929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B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0460" cy="4274726"/>
            </a:xfrm>
            <a:custGeom>
              <a:avLst/>
              <a:gdLst/>
              <a:ahLst/>
              <a:cxnLst/>
              <a:rect l="l" t="t" r="r" b="b"/>
              <a:pathLst>
                <a:path w="2180460" h="4274726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09272" y="2705279"/>
            <a:ext cx="16457354" cy="16457354"/>
          </a:xfrm>
          <a:custGeom>
            <a:avLst/>
            <a:gdLst/>
            <a:ahLst/>
            <a:cxnLst/>
            <a:rect l="l" t="t" r="r" b="b"/>
            <a:pathLst>
              <a:path w="16457354" h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2188" cy="719917"/>
              <a:chOff x="0" y="0"/>
              <a:chExt cx="39938" cy="1422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10800000">
            <a:off x="13103608" y="3364758"/>
            <a:ext cx="2403630" cy="2208879"/>
          </a:xfrm>
          <a:custGeom>
            <a:avLst/>
            <a:gdLst/>
            <a:ahLst/>
            <a:cxnLst/>
            <a:rect l="l" t="t" r="r" b="b"/>
            <a:pathLst>
              <a:path w="2403630" h="2208879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79" b="-2015"/>
            </a:stretch>
          </a:blipFill>
        </p:spPr>
      </p:sp>
      <p:grpSp>
        <p:nvGrpSpPr>
          <p:cNvPr id="20" name="Group 20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930752" cy="743429"/>
              <a:chOff x="0" y="0"/>
              <a:chExt cx="812800" cy="31296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645912" y="6190083"/>
            <a:ext cx="1346392" cy="412749"/>
            <a:chOff x="0" y="0"/>
            <a:chExt cx="597833" cy="1832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625882" y="6505122"/>
            <a:ext cx="151641" cy="1396130"/>
            <a:chOff x="0" y="0"/>
            <a:chExt cx="39938" cy="36770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868121" y="6505122"/>
            <a:ext cx="151641" cy="1396130"/>
            <a:chOff x="0" y="0"/>
            <a:chExt cx="39938" cy="36770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id="61" name="Group 61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7" name="Group 67"/>
          <p:cNvGrpSpPr/>
          <p:nvPr/>
        </p:nvGrpSpPr>
        <p:grpSpPr>
          <a:xfrm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id="68" name="Group 68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4" name="Group 74"/>
          <p:cNvGrpSpPr/>
          <p:nvPr/>
        </p:nvGrpSpPr>
        <p:grpSpPr>
          <a:xfrm>
            <a:off x="1602449" y="6113575"/>
            <a:ext cx="4773281" cy="2416452"/>
            <a:chOff x="0" y="0"/>
            <a:chExt cx="6364374" cy="3221936"/>
          </a:xfrm>
        </p:grpSpPr>
        <p:grpSp>
          <p:nvGrpSpPr>
            <p:cNvPr id="75" name="Group 75"/>
            <p:cNvGrpSpPr/>
            <p:nvPr/>
          </p:nvGrpSpPr>
          <p:grpSpPr>
            <a:xfrm>
              <a:off x="0" y="70191"/>
              <a:ext cx="637718" cy="637718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5EE4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1</a:t>
                </a:r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0" y="1341427"/>
              <a:ext cx="637718" cy="637718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DDC4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2</a:t>
                </a:r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0" y="2584218"/>
              <a:ext cx="637718" cy="637718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8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3</a:t>
                </a:r>
              </a:p>
            </p:txBody>
          </p:sp>
        </p:grpSp>
        <p:sp>
          <p:nvSpPr>
            <p:cNvPr id="84" name="TextBox 84"/>
            <p:cNvSpPr txBox="1"/>
            <p:nvPr/>
          </p:nvSpPr>
          <p:spPr>
            <a:xfrm>
              <a:off x="836535" y="28575"/>
              <a:ext cx="3693685" cy="749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ΕΛΕΓΧΟΣ ΜΠΑΡΑΣ ΕΙΣΟΔΟΥ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836535" y="1485869"/>
              <a:ext cx="5527839" cy="377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PARKING ASSISTANT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832025" y="2728660"/>
              <a:ext cx="4790214" cy="377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ID RECOGNITION</a:t>
              </a:r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1602449" y="1630923"/>
            <a:ext cx="1294921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FFFFF"/>
                </a:solidFill>
                <a:latin typeface="Montserrat Ultra-Bold"/>
              </a:rPr>
              <a:t>ΠΩΣ ΛΕΙΤΟΥΡΓΕΙ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602449" y="2588345"/>
            <a:ext cx="8654724" cy="323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T Sans Bold"/>
              </a:rPr>
              <a:t>Δημιουργία συστήματος διαχείρισης θέσεων πάρκινγκ με βάση το Arduino</a:t>
            </a:r>
          </a:p>
          <a:p>
            <a:pPr marL="474983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T Sans Bold"/>
              </a:rPr>
              <a:t>Υλοποίηση WSN το οποίο ενημερώνει διαρκώς τον διαχειριστή  για την κατάσταση που επικρατεί στο πάρκινγκ.</a:t>
            </a:r>
          </a:p>
          <a:p>
            <a:pPr marL="474983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T Sans Bold"/>
              </a:rPr>
              <a:t>Extra λειτουργικότητες για διευκόλυνση του διαχειριστή και καλύτερη εξυπηρέτηση των πελατών 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B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004533" y="-2971800"/>
            <a:ext cx="8278934" cy="16230600"/>
            <a:chOff x="0" y="0"/>
            <a:chExt cx="218046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0460" cy="4274726"/>
            </a:xfrm>
            <a:custGeom>
              <a:avLst/>
              <a:gdLst/>
              <a:ahLst/>
              <a:cxnLst/>
              <a:rect l="l" t="t" r="r" b="b"/>
              <a:pathLst>
                <a:path w="2180460" h="4274726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09272" y="2705279"/>
            <a:ext cx="16457354" cy="16457354"/>
          </a:xfrm>
          <a:custGeom>
            <a:avLst/>
            <a:gdLst/>
            <a:ahLst/>
            <a:cxnLst/>
            <a:rect l="l" t="t" r="r" b="b"/>
            <a:pathLst>
              <a:path w="16457354" h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66813" y="5573637"/>
            <a:ext cx="1714115" cy="2447113"/>
            <a:chOff x="0" y="0"/>
            <a:chExt cx="2285487" cy="326281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2188" cy="719917"/>
              <a:chOff x="0" y="0"/>
              <a:chExt cx="39938" cy="1422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83299" y="0"/>
              <a:ext cx="202188" cy="719917"/>
              <a:chOff x="0" y="0"/>
              <a:chExt cx="39938" cy="14220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542901"/>
              <a:ext cx="202188" cy="719917"/>
              <a:chOff x="0" y="0"/>
              <a:chExt cx="39938" cy="1422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83299" y="2542901"/>
              <a:ext cx="202188" cy="719917"/>
              <a:chOff x="0" y="0"/>
              <a:chExt cx="39938" cy="142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 rot="-10800000">
            <a:off x="13103608" y="3364758"/>
            <a:ext cx="2403630" cy="2208879"/>
          </a:xfrm>
          <a:custGeom>
            <a:avLst/>
            <a:gdLst/>
            <a:ahLst/>
            <a:cxnLst/>
            <a:rect l="l" t="t" r="r" b="b"/>
            <a:pathLst>
              <a:path w="2403630" h="2208879">
                <a:moveTo>
                  <a:pt x="0" y="0"/>
                </a:moveTo>
                <a:lnTo>
                  <a:pt x="2403630" y="0"/>
                </a:lnTo>
                <a:lnTo>
                  <a:pt x="2403630" y="2208879"/>
                </a:lnTo>
                <a:lnTo>
                  <a:pt x="0" y="2208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79" b="-2015"/>
            </a:stretch>
          </a:blipFill>
        </p:spPr>
      </p:sp>
      <p:grpSp>
        <p:nvGrpSpPr>
          <p:cNvPr id="20" name="Group 20"/>
          <p:cNvGrpSpPr/>
          <p:nvPr/>
        </p:nvGrpSpPr>
        <p:grpSpPr>
          <a:xfrm rot="10579451">
            <a:off x="15921503" y="3981119"/>
            <a:ext cx="1448064" cy="557572"/>
            <a:chOff x="0" y="0"/>
            <a:chExt cx="1930752" cy="74342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930752" cy="743429"/>
              <a:chOff x="0" y="0"/>
              <a:chExt cx="812800" cy="31296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 rot="-10800000">
            <a:off x="13555078" y="5254481"/>
            <a:ext cx="1528060" cy="3042036"/>
            <a:chOff x="0" y="0"/>
            <a:chExt cx="544375" cy="10837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4375" cy="1083733"/>
            </a:xfrm>
            <a:custGeom>
              <a:avLst/>
              <a:gdLst/>
              <a:ahLst/>
              <a:cxnLst/>
              <a:rect l="l" t="t" r="r" b="b"/>
              <a:pathLst>
                <a:path w="544375" h="1083733">
                  <a:moveTo>
                    <a:pt x="101330" y="0"/>
                  </a:moveTo>
                  <a:lnTo>
                    <a:pt x="443045" y="0"/>
                  </a:lnTo>
                  <a:cubicBezTo>
                    <a:pt x="469920" y="0"/>
                    <a:pt x="495693" y="10676"/>
                    <a:pt x="514696" y="29679"/>
                  </a:cubicBezTo>
                  <a:cubicBezTo>
                    <a:pt x="533699" y="48682"/>
                    <a:pt x="544375" y="74456"/>
                    <a:pt x="544375" y="101330"/>
                  </a:cubicBezTo>
                  <a:lnTo>
                    <a:pt x="544375" y="982403"/>
                  </a:lnTo>
                  <a:cubicBezTo>
                    <a:pt x="544375" y="1009278"/>
                    <a:pt x="533699" y="1035051"/>
                    <a:pt x="514696" y="1054054"/>
                  </a:cubicBezTo>
                  <a:cubicBezTo>
                    <a:pt x="495693" y="1073058"/>
                    <a:pt x="469920" y="1083733"/>
                    <a:pt x="443045" y="1083733"/>
                  </a:cubicBezTo>
                  <a:lnTo>
                    <a:pt x="101330" y="1083733"/>
                  </a:lnTo>
                  <a:cubicBezTo>
                    <a:pt x="45367" y="1083733"/>
                    <a:pt x="0" y="1038366"/>
                    <a:pt x="0" y="982403"/>
                  </a:cubicBezTo>
                  <a:lnTo>
                    <a:pt x="0" y="101330"/>
                  </a:lnTo>
                  <a:cubicBezTo>
                    <a:pt x="0" y="45367"/>
                    <a:pt x="45367" y="0"/>
                    <a:pt x="101330" y="0"/>
                  </a:cubicBezTo>
                  <a:close/>
                </a:path>
              </a:pathLst>
            </a:custGeom>
            <a:solidFill>
              <a:srgbClr val="1F3B9B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13815623" y="6690998"/>
            <a:ext cx="1006970" cy="985845"/>
            <a:chOff x="0" y="0"/>
            <a:chExt cx="358736" cy="3512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8736" cy="351210"/>
            </a:xfrm>
            <a:custGeom>
              <a:avLst/>
              <a:gdLst/>
              <a:ahLst/>
              <a:cxnLst/>
              <a:rect l="l" t="t" r="r" b="b"/>
              <a:pathLst>
                <a:path w="358736" h="351210">
                  <a:moveTo>
                    <a:pt x="153767" y="0"/>
                  </a:moveTo>
                  <a:lnTo>
                    <a:pt x="204969" y="0"/>
                  </a:lnTo>
                  <a:cubicBezTo>
                    <a:pt x="245751" y="0"/>
                    <a:pt x="284862" y="16200"/>
                    <a:pt x="313699" y="45037"/>
                  </a:cubicBezTo>
                  <a:cubicBezTo>
                    <a:pt x="342535" y="73874"/>
                    <a:pt x="358736" y="112985"/>
                    <a:pt x="358736" y="153767"/>
                  </a:cubicBezTo>
                  <a:lnTo>
                    <a:pt x="358736" y="197443"/>
                  </a:lnTo>
                  <a:cubicBezTo>
                    <a:pt x="358736" y="238225"/>
                    <a:pt x="342535" y="277336"/>
                    <a:pt x="313699" y="306173"/>
                  </a:cubicBezTo>
                  <a:cubicBezTo>
                    <a:pt x="284862" y="335010"/>
                    <a:pt x="245751" y="351210"/>
                    <a:pt x="204969" y="351210"/>
                  </a:cubicBezTo>
                  <a:lnTo>
                    <a:pt x="153767" y="351210"/>
                  </a:lnTo>
                  <a:cubicBezTo>
                    <a:pt x="112985" y="351210"/>
                    <a:pt x="73874" y="335010"/>
                    <a:pt x="45037" y="306173"/>
                  </a:cubicBezTo>
                  <a:cubicBezTo>
                    <a:pt x="16200" y="277336"/>
                    <a:pt x="0" y="238225"/>
                    <a:pt x="0" y="197443"/>
                  </a:cubicBezTo>
                  <a:lnTo>
                    <a:pt x="0" y="153767"/>
                  </a:lnTo>
                  <a:cubicBezTo>
                    <a:pt x="0" y="112985"/>
                    <a:pt x="16200" y="73874"/>
                    <a:pt x="45037" y="45037"/>
                  </a:cubicBezTo>
                  <a:cubicBezTo>
                    <a:pt x="73874" y="16200"/>
                    <a:pt x="112985" y="0"/>
                    <a:pt x="153767" y="0"/>
                  </a:cubicBezTo>
                  <a:close/>
                </a:path>
              </a:pathLst>
            </a:custGeom>
            <a:solidFill>
              <a:srgbClr val="4C62AF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23825"/>
              <a:ext cx="358736" cy="475035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10800000">
            <a:off x="13618454" y="5381232"/>
            <a:ext cx="1401308" cy="732342"/>
            <a:chOff x="0" y="0"/>
            <a:chExt cx="499220" cy="26089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9220" cy="260899"/>
            </a:xfrm>
            <a:custGeom>
              <a:avLst/>
              <a:gdLst/>
              <a:ahLst/>
              <a:cxnLst/>
              <a:rect l="l" t="t" r="r" b="b"/>
              <a:pathLst>
                <a:path w="499220" h="260899">
                  <a:moveTo>
                    <a:pt x="130449" y="0"/>
                  </a:moveTo>
                  <a:lnTo>
                    <a:pt x="368770" y="0"/>
                  </a:lnTo>
                  <a:cubicBezTo>
                    <a:pt x="440816" y="0"/>
                    <a:pt x="499220" y="58404"/>
                    <a:pt x="499220" y="130449"/>
                  </a:cubicBezTo>
                  <a:lnTo>
                    <a:pt x="499220" y="130449"/>
                  </a:lnTo>
                  <a:cubicBezTo>
                    <a:pt x="499220" y="165047"/>
                    <a:pt x="485476" y="198227"/>
                    <a:pt x="461012" y="222691"/>
                  </a:cubicBezTo>
                  <a:cubicBezTo>
                    <a:pt x="436548" y="247155"/>
                    <a:pt x="403368" y="260899"/>
                    <a:pt x="368770" y="260899"/>
                  </a:cubicBezTo>
                  <a:lnTo>
                    <a:pt x="130449" y="260899"/>
                  </a:lnTo>
                  <a:cubicBezTo>
                    <a:pt x="58404" y="260899"/>
                    <a:pt x="0" y="202495"/>
                    <a:pt x="0" y="130449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solidFill>
              <a:srgbClr val="4C62AF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10800000">
            <a:off x="13949745" y="5286147"/>
            <a:ext cx="242163" cy="67623"/>
            <a:chOff x="0" y="0"/>
            <a:chExt cx="86271" cy="2409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10800000">
            <a:off x="14418937" y="5286147"/>
            <a:ext cx="242163" cy="67623"/>
            <a:chOff x="0" y="0"/>
            <a:chExt cx="86271" cy="240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6271" cy="24091"/>
            </a:xfrm>
            <a:custGeom>
              <a:avLst/>
              <a:gdLst/>
              <a:ahLst/>
              <a:cxnLst/>
              <a:rect l="l" t="t" r="r" b="b"/>
              <a:pathLst>
                <a:path w="86271" h="24091">
                  <a:moveTo>
                    <a:pt x="12045" y="0"/>
                  </a:moveTo>
                  <a:lnTo>
                    <a:pt x="74226" y="0"/>
                  </a:lnTo>
                  <a:cubicBezTo>
                    <a:pt x="77420" y="0"/>
                    <a:pt x="80484" y="1269"/>
                    <a:pt x="82743" y="3528"/>
                  </a:cubicBezTo>
                  <a:cubicBezTo>
                    <a:pt x="85002" y="5787"/>
                    <a:pt x="86271" y="8851"/>
                    <a:pt x="86271" y="12045"/>
                  </a:cubicBezTo>
                  <a:lnTo>
                    <a:pt x="86271" y="12045"/>
                  </a:lnTo>
                  <a:cubicBezTo>
                    <a:pt x="86271" y="18698"/>
                    <a:pt x="80878" y="24091"/>
                    <a:pt x="74226" y="24091"/>
                  </a:cubicBezTo>
                  <a:lnTo>
                    <a:pt x="12045" y="24091"/>
                  </a:lnTo>
                  <a:cubicBezTo>
                    <a:pt x="8851" y="24091"/>
                    <a:pt x="5787" y="22822"/>
                    <a:pt x="3528" y="20563"/>
                  </a:cubicBezTo>
                  <a:cubicBezTo>
                    <a:pt x="1269" y="18304"/>
                    <a:pt x="0" y="15240"/>
                    <a:pt x="0" y="12045"/>
                  </a:cubicBezTo>
                  <a:lnTo>
                    <a:pt x="0" y="12045"/>
                  </a:lnTo>
                  <a:cubicBezTo>
                    <a:pt x="0" y="8851"/>
                    <a:pt x="1269" y="5787"/>
                    <a:pt x="3528" y="3528"/>
                  </a:cubicBezTo>
                  <a:cubicBezTo>
                    <a:pt x="5787" y="1269"/>
                    <a:pt x="8851" y="0"/>
                    <a:pt x="1204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23825"/>
              <a:ext cx="86271" cy="147916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algn="ctr">
                <a:lnSpc>
                  <a:spcPts val="441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645912" y="6190083"/>
            <a:ext cx="1346392" cy="412749"/>
            <a:chOff x="0" y="0"/>
            <a:chExt cx="597833" cy="18327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625882" y="6505122"/>
            <a:ext cx="151641" cy="1396130"/>
            <a:chOff x="0" y="0"/>
            <a:chExt cx="39938" cy="36770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868121" y="6505122"/>
            <a:ext cx="151641" cy="1396130"/>
            <a:chOff x="0" y="0"/>
            <a:chExt cx="39938" cy="36770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9938" cy="367705"/>
            </a:xfrm>
            <a:custGeom>
              <a:avLst/>
              <a:gdLst/>
              <a:ahLst/>
              <a:cxnLst/>
              <a:rect l="l" t="t" r="r" b="b"/>
              <a:pathLst>
                <a:path w="39938" h="367705">
                  <a:moveTo>
                    <a:pt x="0" y="0"/>
                  </a:moveTo>
                  <a:lnTo>
                    <a:pt x="39938" y="0"/>
                  </a:lnTo>
                  <a:lnTo>
                    <a:pt x="39938" y="367705"/>
                  </a:lnTo>
                  <a:lnTo>
                    <a:pt x="0" y="367705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123825"/>
              <a:ext cx="39938" cy="491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13645912" y="7750782"/>
            <a:ext cx="1346392" cy="412749"/>
            <a:chOff x="0" y="0"/>
            <a:chExt cx="597833" cy="18327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97833" cy="183271"/>
            </a:xfrm>
            <a:custGeom>
              <a:avLst/>
              <a:gdLst/>
              <a:ahLst/>
              <a:cxnLst/>
              <a:rect l="l" t="t" r="r" b="b"/>
              <a:pathLst>
                <a:path w="597833" h="183271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9870462">
            <a:off x="15000250" y="6349401"/>
            <a:ext cx="254489" cy="94113"/>
            <a:chOff x="0" y="0"/>
            <a:chExt cx="90662" cy="3352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9883450">
            <a:off x="13356063" y="6348985"/>
            <a:ext cx="254489" cy="94113"/>
            <a:chOff x="0" y="0"/>
            <a:chExt cx="90662" cy="3352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90662" cy="33528"/>
            </a:xfrm>
            <a:custGeom>
              <a:avLst/>
              <a:gdLst/>
              <a:ahLst/>
              <a:cxnLst/>
              <a:rect l="l" t="t" r="r" b="b"/>
              <a:pathLst>
                <a:path w="90662" h="33528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close/>
                </a:path>
              </a:pathLst>
            </a:custGeom>
            <a:solidFill>
              <a:srgbClr val="275CE4"/>
            </a:solidFill>
            <a:ln cap="sq">
              <a:noFill/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lIns="37556" tIns="37556" rIns="37556" bIns="37556" rtlCol="0" anchor="ctr"/>
            <a:lstStyle/>
            <a:p>
              <a:pPr marL="0" lvl="0" indent="0" algn="ctr">
                <a:lnSpc>
                  <a:spcPts val="433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590947" y="8756254"/>
            <a:ext cx="1551605" cy="1053425"/>
            <a:chOff x="0" y="0"/>
            <a:chExt cx="2068806" cy="1404567"/>
          </a:xfrm>
        </p:grpSpPr>
        <p:grpSp>
          <p:nvGrpSpPr>
            <p:cNvPr id="61" name="Group 61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67" name="Group 67"/>
          <p:cNvGrpSpPr/>
          <p:nvPr/>
        </p:nvGrpSpPr>
        <p:grpSpPr>
          <a:xfrm>
            <a:off x="11634428" y="7810236"/>
            <a:ext cx="557572" cy="1448064"/>
            <a:chOff x="0" y="0"/>
            <a:chExt cx="743429" cy="1930752"/>
          </a:xfrm>
        </p:grpSpPr>
        <p:grpSp>
          <p:nvGrpSpPr>
            <p:cNvPr id="68" name="Group 68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sp>
        <p:nvSpPr>
          <p:cNvPr id="74" name="TextBox 74"/>
          <p:cNvSpPr txBox="1"/>
          <p:nvPr/>
        </p:nvSpPr>
        <p:spPr>
          <a:xfrm>
            <a:off x="1602449" y="1630923"/>
            <a:ext cx="1294921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6000" spc="120">
                <a:solidFill>
                  <a:srgbClr val="FFFFFF"/>
                </a:solidFill>
                <a:latin typeface="Montserrat Ultra-Bold"/>
              </a:rPr>
              <a:t>ΥΛΟΠΟΙΗΣΗ PROJECT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834048" y="2975792"/>
            <a:ext cx="8647855" cy="5195691"/>
            <a:chOff x="0" y="0"/>
            <a:chExt cx="11530473" cy="6927588"/>
          </a:xfrm>
        </p:grpSpPr>
        <p:sp>
          <p:nvSpPr>
            <p:cNvPr id="76" name="TextBox 76"/>
            <p:cNvSpPr txBox="1"/>
            <p:nvPr/>
          </p:nvSpPr>
          <p:spPr>
            <a:xfrm>
              <a:off x="0" y="-123825"/>
              <a:ext cx="2245734" cy="640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Δέκτης</a:t>
              </a:r>
            </a:p>
          </p:txBody>
        </p:sp>
        <p:grpSp>
          <p:nvGrpSpPr>
            <p:cNvPr id="77" name="Group 77"/>
            <p:cNvGrpSpPr/>
            <p:nvPr/>
          </p:nvGrpSpPr>
          <p:grpSpPr>
            <a:xfrm>
              <a:off x="0" y="1077515"/>
              <a:ext cx="637718" cy="637718"/>
              <a:chOff x="0" y="0"/>
              <a:chExt cx="812800" cy="8128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5EE4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1</a:t>
                </a:r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0" y="2274034"/>
              <a:ext cx="637718" cy="637718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DDC4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2</a:t>
                </a:r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0" y="3584852"/>
              <a:ext cx="637718" cy="637718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8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3</a:t>
                </a:r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0" y="4915061"/>
              <a:ext cx="637718" cy="637718"/>
              <a:chOff x="0" y="0"/>
              <a:chExt cx="812800" cy="8128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 u="none">
                    <a:solidFill>
                      <a:srgbClr val="FFFFFF"/>
                    </a:solidFill>
                    <a:latin typeface="Montserrat Semi-Bold"/>
                  </a:rPr>
                  <a:t>4</a:t>
                </a:r>
              </a:p>
            </p:txBody>
          </p:sp>
        </p:grpSp>
        <p:sp>
          <p:nvSpPr>
            <p:cNvPr id="89" name="TextBox 89"/>
            <p:cNvSpPr txBox="1"/>
            <p:nvPr/>
          </p:nvSpPr>
          <p:spPr>
            <a:xfrm>
              <a:off x="836535" y="849841"/>
              <a:ext cx="3693685" cy="1121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ARDUINO UNO &amp; SPARKFUN RFM22 SHIELD - 434MHZ</a:t>
              </a:r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836535" y="2418476"/>
              <a:ext cx="3693685" cy="377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2 SERVO MOTOR</a:t>
              </a:r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832025" y="3729294"/>
              <a:ext cx="4790214" cy="377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2 PHOTORESISTOR (LDR)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836535" y="5067571"/>
              <a:ext cx="3693685" cy="373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ΠΥΚΝΩΤΗΣ 100μ</a:t>
              </a:r>
            </a:p>
          </p:txBody>
        </p:sp>
        <p:grpSp>
          <p:nvGrpSpPr>
            <p:cNvPr id="93" name="Group 93"/>
            <p:cNvGrpSpPr/>
            <p:nvPr/>
          </p:nvGrpSpPr>
          <p:grpSpPr>
            <a:xfrm>
              <a:off x="0" y="6238579"/>
              <a:ext cx="637718" cy="637718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5</a:t>
                </a:r>
              </a:p>
            </p:txBody>
          </p:sp>
        </p:grpSp>
        <p:sp>
          <p:nvSpPr>
            <p:cNvPr id="96" name="TextBox 96"/>
            <p:cNvSpPr txBox="1"/>
            <p:nvPr/>
          </p:nvSpPr>
          <p:spPr>
            <a:xfrm>
              <a:off x="836535" y="6402031"/>
              <a:ext cx="4790214" cy="377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2 ΑΝΤΙΣΤΑΣΕΙΣ 220Ω</a:t>
              </a:r>
            </a:p>
          </p:txBody>
        </p:sp>
        <p:grpSp>
          <p:nvGrpSpPr>
            <p:cNvPr id="97" name="Group 97"/>
            <p:cNvGrpSpPr/>
            <p:nvPr/>
          </p:nvGrpSpPr>
          <p:grpSpPr>
            <a:xfrm>
              <a:off x="5908234" y="1001125"/>
              <a:ext cx="637718" cy="637718"/>
              <a:chOff x="0" y="0"/>
              <a:chExt cx="812800" cy="81280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id="99" name="TextBox 9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1</a:t>
                </a:r>
              </a:p>
            </p:txBody>
          </p:sp>
        </p:grpSp>
        <p:grpSp>
          <p:nvGrpSpPr>
            <p:cNvPr id="100" name="Group 100"/>
            <p:cNvGrpSpPr/>
            <p:nvPr/>
          </p:nvGrpSpPr>
          <p:grpSpPr>
            <a:xfrm>
              <a:off x="5908234" y="2258138"/>
              <a:ext cx="637718" cy="637718"/>
              <a:chOff x="0" y="0"/>
              <a:chExt cx="812800" cy="812800"/>
            </a:xfrm>
          </p:grpSpPr>
          <p:sp>
            <p:nvSpPr>
              <p:cNvPr id="101" name="Freeform 1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id="102" name="TextBox 10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2</a:t>
                </a:r>
              </a:p>
            </p:txBody>
          </p:sp>
        </p:grpSp>
        <p:sp>
          <p:nvSpPr>
            <p:cNvPr id="103" name="TextBox 103"/>
            <p:cNvSpPr txBox="1"/>
            <p:nvPr/>
          </p:nvSpPr>
          <p:spPr>
            <a:xfrm>
              <a:off x="6749929" y="2438943"/>
              <a:ext cx="3693685" cy="377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BUZZER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6740259" y="3659594"/>
              <a:ext cx="4790214" cy="377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ΑΝΤΙΣΤΑΣΗ 100 Ω</a:t>
              </a:r>
            </a:p>
          </p:txBody>
        </p:sp>
        <p:grpSp>
          <p:nvGrpSpPr>
            <p:cNvPr id="105" name="Group 105"/>
            <p:cNvGrpSpPr/>
            <p:nvPr/>
          </p:nvGrpSpPr>
          <p:grpSpPr>
            <a:xfrm>
              <a:off x="5908234" y="3515152"/>
              <a:ext cx="637718" cy="637718"/>
              <a:chOff x="0" y="0"/>
              <a:chExt cx="812800" cy="8128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5EE4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3</a:t>
                </a:r>
              </a:p>
            </p:txBody>
          </p:sp>
        </p:grpSp>
        <p:sp>
          <p:nvSpPr>
            <p:cNvPr id="108" name="TextBox 108"/>
            <p:cNvSpPr txBox="1"/>
            <p:nvPr/>
          </p:nvSpPr>
          <p:spPr>
            <a:xfrm>
              <a:off x="6749929" y="908409"/>
              <a:ext cx="3693685" cy="1121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ARDUINO UNO &amp; SPARKFUN RFM22 SHIELD - 434MHZ</a:t>
              </a:r>
            </a:p>
          </p:txBody>
        </p:sp>
        <p:grpSp>
          <p:nvGrpSpPr>
            <p:cNvPr id="109" name="Group 109"/>
            <p:cNvGrpSpPr/>
            <p:nvPr/>
          </p:nvGrpSpPr>
          <p:grpSpPr>
            <a:xfrm>
              <a:off x="5876071" y="4838670"/>
              <a:ext cx="637718" cy="637718"/>
              <a:chOff x="0" y="0"/>
              <a:chExt cx="812800" cy="812800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8A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1" name="TextBox 1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4</a:t>
                </a:r>
              </a:p>
            </p:txBody>
          </p:sp>
        </p:grpSp>
        <p:sp>
          <p:nvSpPr>
            <p:cNvPr id="112" name="TextBox 112"/>
            <p:cNvSpPr txBox="1"/>
            <p:nvPr/>
          </p:nvSpPr>
          <p:spPr>
            <a:xfrm>
              <a:off x="6749929" y="4867245"/>
              <a:ext cx="3693685" cy="749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DISTANCE SENSOR (ΗC-SR04)</a:t>
              </a:r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5908234" y="-123825"/>
              <a:ext cx="2245734" cy="640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2600">
                  <a:solidFill>
                    <a:srgbClr val="FFFFFF"/>
                  </a:solidFill>
                  <a:latin typeface="PT Sans Bold"/>
                </a:rPr>
                <a:t>Πομπός</a:t>
              </a:r>
            </a:p>
          </p:txBody>
        </p:sp>
        <p:grpSp>
          <p:nvGrpSpPr>
            <p:cNvPr id="114" name="Group 114"/>
            <p:cNvGrpSpPr/>
            <p:nvPr/>
          </p:nvGrpSpPr>
          <p:grpSpPr>
            <a:xfrm>
              <a:off x="5908234" y="6162188"/>
              <a:ext cx="637718" cy="637718"/>
              <a:chOff x="0" y="0"/>
              <a:chExt cx="8128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r>
                  <a:rPr lang="en-US" sz="1499">
                    <a:solidFill>
                      <a:srgbClr val="FFFFFF"/>
                    </a:solidFill>
                    <a:latin typeface="Montserrat Semi-Bold"/>
                  </a:rPr>
                  <a:t>5</a:t>
                </a:r>
              </a:p>
            </p:txBody>
          </p:sp>
        </p:grpSp>
        <p:sp>
          <p:nvSpPr>
            <p:cNvPr id="117" name="TextBox 117"/>
            <p:cNvSpPr txBox="1"/>
            <p:nvPr/>
          </p:nvSpPr>
          <p:spPr>
            <a:xfrm>
              <a:off x="6740259" y="6178063"/>
              <a:ext cx="3693685" cy="749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FFFFFF"/>
                  </a:solidFill>
                  <a:latin typeface="Montserrat Bold"/>
                </a:rPr>
                <a:t>RFID MIFARE MFRC522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539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35390" y="2230995"/>
            <a:ext cx="6958346" cy="4672377"/>
            <a:chOff x="0" y="0"/>
            <a:chExt cx="9277795" cy="6229836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9277795" cy="66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F88219"/>
                  </a:solidFill>
                  <a:latin typeface="Montserrat Bold"/>
                </a:rPr>
                <a:t>ΔΕΚΤΗΣ-ΣΤΑΘΜΟΣ ΒΑΣΗΣ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59243"/>
              <a:ext cx="9277795" cy="5170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Ο σταθμός βάσης εκτελεί τις εξής λειτουργίες: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‘Ελεγχος μπάρας εισόδου (servo, photoresistors)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Συγκέντρωση των δεδομένων από τους πομπούς (ασύρματη κάρτα, κεραία).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Επικοινωνία με τον υπολογιστή,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Μετάδοση των δεδομένων που δέχτηκε από τους πομπούς στον υπολογιστή για επεξεργασία και απεικόνιση.</a:t>
              </a:r>
            </a:p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Οι λειτουργίες 3,4 εκτελούνται μέσω ενσύρματης σύνδεσης του σταθμού βάσης με τον υπολογιστή.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3403823" y="3994734"/>
            <a:ext cx="12020550" cy="164123"/>
            <a:chOff x="0" y="0"/>
            <a:chExt cx="3165906" cy="432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0143825" y="9828368"/>
            <a:ext cx="2091000" cy="70256"/>
            <a:chOff x="0" y="0"/>
            <a:chExt cx="547795" cy="184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0143825" y="1150567"/>
            <a:ext cx="2091000" cy="70256"/>
            <a:chOff x="0" y="0"/>
            <a:chExt cx="547795" cy="184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5400000">
            <a:off x="10143825" y="6932768"/>
            <a:ext cx="2091000" cy="70256"/>
            <a:chOff x="0" y="0"/>
            <a:chExt cx="547795" cy="184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10143825" y="4041667"/>
            <a:ext cx="2091000" cy="70256"/>
            <a:chOff x="0" y="0"/>
            <a:chExt cx="547795" cy="184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13731691" y="9828368"/>
            <a:ext cx="2091000" cy="70256"/>
            <a:chOff x="0" y="0"/>
            <a:chExt cx="547795" cy="184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3731691" y="1150567"/>
            <a:ext cx="2091000" cy="70256"/>
            <a:chOff x="0" y="0"/>
            <a:chExt cx="547795" cy="1840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13731691" y="6932768"/>
            <a:ext cx="2091000" cy="70256"/>
            <a:chOff x="0" y="0"/>
            <a:chExt cx="547795" cy="1840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5400000">
            <a:off x="13731691" y="4041667"/>
            <a:ext cx="2091000" cy="70256"/>
            <a:chOff x="0" y="0"/>
            <a:chExt cx="547795" cy="1840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47795" cy="18406"/>
            </a:xfrm>
            <a:custGeom>
              <a:avLst/>
              <a:gdLst/>
              <a:ahLst/>
              <a:cxnLst/>
              <a:rect l="l" t="t" r="r" b="b"/>
              <a:pathLst>
                <a:path w="547795" h="18406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5400000">
            <a:off x="6954277" y="3994734"/>
            <a:ext cx="12020550" cy="164123"/>
            <a:chOff x="0" y="0"/>
            <a:chExt cx="3165906" cy="4322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10586792" y="3994734"/>
            <a:ext cx="12020550" cy="164123"/>
            <a:chOff x="0" y="0"/>
            <a:chExt cx="3165906" cy="4322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165906" cy="43226"/>
            </a:xfrm>
            <a:custGeom>
              <a:avLst/>
              <a:gdLst/>
              <a:ahLst/>
              <a:cxnLst/>
              <a:rect l="l" t="t" r="r" b="b"/>
              <a:pathLst>
                <a:path w="3165906" h="4322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5400000">
            <a:off x="7365832" y="4510969"/>
            <a:ext cx="11215802" cy="1098260"/>
            <a:chOff x="0" y="0"/>
            <a:chExt cx="2953956" cy="28925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953956" cy="289254"/>
            </a:xfrm>
            <a:custGeom>
              <a:avLst/>
              <a:gdLst/>
              <a:ahLst/>
              <a:cxnLst/>
              <a:rect l="l" t="t" r="r" b="b"/>
              <a:pathLst>
                <a:path w="2953956" h="289254">
                  <a:moveTo>
                    <a:pt x="0" y="0"/>
                  </a:moveTo>
                  <a:lnTo>
                    <a:pt x="2953956" y="0"/>
                  </a:lnTo>
                  <a:lnTo>
                    <a:pt x="2953956" y="289254"/>
                  </a:lnTo>
                  <a:lnTo>
                    <a:pt x="0" y="289254"/>
                  </a:lnTo>
                  <a:close/>
                </a:path>
              </a:pathLst>
            </a:custGeom>
            <a:solidFill>
              <a:srgbClr val="F5F1D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123825"/>
              <a:ext cx="2953956" cy="413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8105745" y="6871764"/>
            <a:ext cx="1448064" cy="557572"/>
            <a:chOff x="0" y="0"/>
            <a:chExt cx="812800" cy="31296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312966"/>
            </a:xfrm>
            <a:custGeom>
              <a:avLst/>
              <a:gdLst/>
              <a:ahLst/>
              <a:cxnLst/>
              <a:rect l="l" t="t" r="r" b="b"/>
              <a:pathLst>
                <a:path w="812800" h="312966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582599" y="6903372"/>
            <a:ext cx="494355" cy="494355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5400000">
            <a:off x="16439715" y="2990577"/>
            <a:ext cx="1448064" cy="557572"/>
            <a:chOff x="0" y="0"/>
            <a:chExt cx="812800" cy="31296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312966"/>
            </a:xfrm>
            <a:custGeom>
              <a:avLst/>
              <a:gdLst/>
              <a:ahLst/>
              <a:cxnLst/>
              <a:rect l="l" t="t" r="r" b="b"/>
              <a:pathLst>
                <a:path w="812800" h="312966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861819" y="3050919"/>
            <a:ext cx="4549106" cy="436887"/>
            <a:chOff x="0" y="0"/>
            <a:chExt cx="4231656" cy="4064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231656" cy="406400"/>
            </a:xfrm>
            <a:custGeom>
              <a:avLst/>
              <a:gdLst/>
              <a:ahLst/>
              <a:cxnLst/>
              <a:rect l="l" t="t" r="r" b="b"/>
              <a:pathLst>
                <a:path w="4231656" h="406400">
                  <a:moveTo>
                    <a:pt x="0" y="0"/>
                  </a:moveTo>
                  <a:lnTo>
                    <a:pt x="4028456" y="0"/>
                  </a:lnTo>
                  <a:lnTo>
                    <a:pt x="4231656" y="203200"/>
                  </a:lnTo>
                  <a:lnTo>
                    <a:pt x="402845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177800" y="-123825"/>
              <a:ext cx="3977656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5400000">
            <a:off x="16916570" y="3022185"/>
            <a:ext cx="494355" cy="494355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608588" y="1475172"/>
            <a:ext cx="3189273" cy="6543739"/>
            <a:chOff x="0" y="0"/>
            <a:chExt cx="4252364" cy="8724985"/>
          </a:xfrm>
        </p:grpSpPr>
        <p:grpSp>
          <p:nvGrpSpPr>
            <p:cNvPr id="61" name="Group 61"/>
            <p:cNvGrpSpPr/>
            <p:nvPr/>
          </p:nvGrpSpPr>
          <p:grpSpPr>
            <a:xfrm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39938" cy="142206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142206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4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3" name="Freeform 73"/>
            <p:cNvSpPr/>
            <p:nvPr/>
          </p:nvSpPr>
          <p:spPr>
            <a:xfrm rot="-10800000">
              <a:off x="0" y="0"/>
              <a:ext cx="4252364" cy="3907822"/>
            </a:xfrm>
            <a:custGeom>
              <a:avLst/>
              <a:gdLst/>
              <a:ahLst/>
              <a:cxnLst/>
              <a:rect l="l" t="t" r="r" b="b"/>
              <a:pathLst>
                <a:path w="4252364" h="3907822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079" b="-2015"/>
              </a:stretch>
            </a:blipFill>
          </p:spPr>
        </p:sp>
        <p:grpSp>
          <p:nvGrpSpPr>
            <p:cNvPr id="74" name="Group 74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544375" cy="1083733"/>
              </a:xfrm>
              <a:custGeom>
                <a:avLst/>
                <a:gdLst/>
                <a:ahLst/>
                <a:cxnLst/>
                <a:rect l="l" t="t" r="r" b="b"/>
                <a:pathLst>
                  <a:path w="544375" h="1083733">
                    <a:moveTo>
                      <a:pt x="195773" y="0"/>
                    </a:moveTo>
                    <a:lnTo>
                      <a:pt x="348603" y="0"/>
                    </a:lnTo>
                    <a:cubicBezTo>
                      <a:pt x="400525" y="0"/>
                      <a:pt x="450320" y="20626"/>
                      <a:pt x="487035" y="57341"/>
                    </a:cubicBezTo>
                    <a:cubicBezTo>
                      <a:pt x="523749" y="94055"/>
                      <a:pt x="544375" y="143851"/>
                      <a:pt x="544375" y="195773"/>
                    </a:cubicBezTo>
                    <a:lnTo>
                      <a:pt x="544375" y="887961"/>
                    </a:lnTo>
                    <a:cubicBezTo>
                      <a:pt x="544375" y="939883"/>
                      <a:pt x="523749" y="989678"/>
                      <a:pt x="487035" y="1026393"/>
                    </a:cubicBezTo>
                    <a:cubicBezTo>
                      <a:pt x="450320" y="1063107"/>
                      <a:pt x="400525" y="1083733"/>
                      <a:pt x="348603" y="1083733"/>
                    </a:cubicBezTo>
                    <a:lnTo>
                      <a:pt x="195773" y="1083733"/>
                    </a:lnTo>
                    <a:cubicBezTo>
                      <a:pt x="143851" y="1083733"/>
                      <a:pt x="94055" y="1063107"/>
                      <a:pt x="57341" y="1026393"/>
                    </a:cubicBezTo>
                    <a:cubicBezTo>
                      <a:pt x="20626" y="989678"/>
                      <a:pt x="0" y="939883"/>
                      <a:pt x="0" y="887961"/>
                    </a:cubicBezTo>
                    <a:lnTo>
                      <a:pt x="0" y="195773"/>
                    </a:lnTo>
                    <a:cubicBezTo>
                      <a:pt x="0" y="143851"/>
                      <a:pt x="20626" y="94055"/>
                      <a:pt x="57341" y="57341"/>
                    </a:cubicBezTo>
                    <a:cubicBezTo>
                      <a:pt x="94055" y="20626"/>
                      <a:pt x="143851" y="0"/>
                      <a:pt x="195773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358736" cy="351210"/>
              </a:xfrm>
              <a:custGeom>
                <a:avLst/>
                <a:gdLst/>
                <a:ahLst/>
                <a:cxnLst/>
                <a:rect l="l" t="t" r="r" b="b"/>
                <a:pathLst>
                  <a:path w="358736" h="351210">
                    <a:moveTo>
                      <a:pt x="148541" y="0"/>
                    </a:moveTo>
                    <a:lnTo>
                      <a:pt x="210195" y="0"/>
                    </a:lnTo>
                    <a:cubicBezTo>
                      <a:pt x="249590" y="0"/>
                      <a:pt x="287372" y="15650"/>
                      <a:pt x="315229" y="43507"/>
                    </a:cubicBezTo>
                    <a:cubicBezTo>
                      <a:pt x="343086" y="71363"/>
                      <a:pt x="358736" y="109145"/>
                      <a:pt x="358736" y="148541"/>
                    </a:cubicBezTo>
                    <a:lnTo>
                      <a:pt x="358736" y="202669"/>
                    </a:lnTo>
                    <a:cubicBezTo>
                      <a:pt x="358736" y="242064"/>
                      <a:pt x="343086" y="279846"/>
                      <a:pt x="315229" y="307703"/>
                    </a:cubicBezTo>
                    <a:cubicBezTo>
                      <a:pt x="287372" y="335560"/>
                      <a:pt x="249590" y="351210"/>
                      <a:pt x="210195" y="351210"/>
                    </a:cubicBezTo>
                    <a:lnTo>
                      <a:pt x="148541" y="351210"/>
                    </a:lnTo>
                    <a:cubicBezTo>
                      <a:pt x="109145" y="351210"/>
                      <a:pt x="71363" y="335560"/>
                      <a:pt x="43507" y="307703"/>
                    </a:cubicBezTo>
                    <a:cubicBezTo>
                      <a:pt x="15650" y="279846"/>
                      <a:pt x="0" y="242064"/>
                      <a:pt x="0" y="202669"/>
                    </a:cubicBezTo>
                    <a:lnTo>
                      <a:pt x="0" y="148541"/>
                    </a:lnTo>
                    <a:cubicBezTo>
                      <a:pt x="0" y="109145"/>
                      <a:pt x="15650" y="71363"/>
                      <a:pt x="43507" y="43507"/>
                    </a:cubicBezTo>
                    <a:cubicBezTo>
                      <a:pt x="71363" y="15650"/>
                      <a:pt x="109145" y="0"/>
                      <a:pt x="148541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499220" cy="260899"/>
              </a:xfrm>
              <a:custGeom>
                <a:avLst/>
                <a:gdLst/>
                <a:ahLst/>
                <a:cxnLst/>
                <a:rect l="l" t="t" r="r" b="b"/>
                <a:pathLst>
                  <a:path w="499220" h="260899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166072" cy="20069"/>
              </a:xfrm>
              <a:custGeom>
                <a:avLst/>
                <a:gdLst/>
                <a:ahLst/>
                <a:cxnLst/>
                <a:rect l="l" t="t" r="r" b="b"/>
                <a:pathLst>
                  <a:path w="166072" h="20069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 rot="9883450">
              <a:off x="446629" y="5279523"/>
              <a:ext cx="450227" cy="166499"/>
              <a:chOff x="0" y="0"/>
              <a:chExt cx="90662" cy="33528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9066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0662" h="33528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lIns="38877" tIns="38877" rIns="38877" bIns="38877" rtlCol="0" anchor="ctr"/>
              <a:lstStyle/>
              <a:p>
                <a:pPr algn="ctr">
                  <a:lnSpc>
                    <a:spcPts val="4419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39938" cy="367705"/>
              </a:xfrm>
              <a:custGeom>
                <a:avLst/>
                <a:gdLst/>
                <a:ahLst/>
                <a:cxnLst/>
                <a:rect l="l" t="t" r="r" b="b"/>
                <a:pathLst>
                  <a:path w="39938" h="367705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marL="0" lvl="0" indent="0" algn="ctr">
                  <a:lnSpc>
                    <a:spcPts val="44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597833" cy="183271"/>
              </a:xfrm>
              <a:custGeom>
                <a:avLst/>
                <a:gdLst/>
                <a:ahLst/>
                <a:cxnLst/>
                <a:rect l="l" t="t" r="r" b="b"/>
                <a:pathLst>
                  <a:path w="597833" h="183271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lIns="52217" tIns="52217" rIns="52217" bIns="52217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07" name="Group 107"/>
          <p:cNvGrpSpPr/>
          <p:nvPr/>
        </p:nvGrpSpPr>
        <p:grpSpPr>
          <a:xfrm rot="-10800000">
            <a:off x="8702342" y="6932106"/>
            <a:ext cx="4549106" cy="436887"/>
            <a:chOff x="0" y="0"/>
            <a:chExt cx="4231656" cy="40640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4231656" cy="406400"/>
            </a:xfrm>
            <a:custGeom>
              <a:avLst/>
              <a:gdLst/>
              <a:ahLst/>
              <a:cxnLst/>
              <a:rect l="l" t="t" r="r" b="b"/>
              <a:pathLst>
                <a:path w="4231656" h="406400">
                  <a:moveTo>
                    <a:pt x="0" y="0"/>
                  </a:moveTo>
                  <a:lnTo>
                    <a:pt x="4028456" y="0"/>
                  </a:lnTo>
                  <a:lnTo>
                    <a:pt x="4231656" y="203200"/>
                  </a:lnTo>
                  <a:lnTo>
                    <a:pt x="402845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9" name="TextBox 109"/>
            <p:cNvSpPr txBox="1"/>
            <p:nvPr/>
          </p:nvSpPr>
          <p:spPr>
            <a:xfrm>
              <a:off x="177800" y="-123825"/>
              <a:ext cx="3977656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3001575" y="-4846778"/>
            <a:ext cx="19161165" cy="13025544"/>
            <a:chOff x="0" y="0"/>
            <a:chExt cx="25548220" cy="17367392"/>
          </a:xfrm>
        </p:grpSpPr>
        <p:sp>
          <p:nvSpPr>
            <p:cNvPr id="19" name="AutoShape 19"/>
            <p:cNvSpPr/>
            <p:nvPr/>
          </p:nvSpPr>
          <p:spPr>
            <a:xfrm flipH="1" flipV="1">
              <a:off x="1009437" y="590587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H="1" flipV="1">
              <a:off x="5655590" y="1117915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H="1" flipV="1">
              <a:off x="968066" y="10796240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H="1" flipV="1">
              <a:off x="1192312" y="84423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3683004" y="894031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H="1" flipV="1">
              <a:off x="8721963" y="768426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H="1" flipV="1">
              <a:off x="171522" y="1246952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11652322" y="8427303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 flipV="1">
              <a:off x="7626352" y="5901267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H="1" flipV="1">
              <a:off x="3965615" y="1158999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H="1" flipV="1">
              <a:off x="9428268" y="5449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3542740" y="637145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H="1" flipV="1">
              <a:off x="6316043" y="9519097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5866075" y="648073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 flipH="1" flipV="1">
              <a:off x="9168512" y="9928842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 flipH="1" flipV="1">
              <a:off x="13814664" y="1520212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 flipH="1" flipV="1">
              <a:off x="9127141" y="14819208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 flipH="1" flipV="1">
              <a:off x="9351387" y="124653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11842079" y="12963284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 flipH="1" flipV="1">
              <a:off x="16881038" y="11707235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 flipV="1">
              <a:off x="8330597" y="1649249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 flipH="1" flipV="1">
              <a:off x="19811397" y="12450271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15785427" y="99242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 flipH="1" flipV="1">
              <a:off x="12124690" y="156129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 flipH="1" flipV="1">
              <a:off x="17587343" y="94725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 flipH="1" flipV="1">
              <a:off x="11701815" y="1039442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 flipH="1" flipV="1">
              <a:off x="14475118" y="13542066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 flipH="1" flipV="1">
              <a:off x="14025150" y="1050370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 flipH="1" flipV="1">
              <a:off x="14096112" y="60738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 flipH="1" flipV="1">
              <a:off x="18742264" y="5880671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 flipH="1" flipV="1">
              <a:off x="14054741" y="5497753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 flipH="1" flipV="1">
              <a:off x="14278987" y="31438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 flipH="1" flipV="1">
              <a:off x="16769679" y="3641828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 flipH="1" flipV="1">
              <a:off x="21808638" y="2385779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 flipH="1" flipV="1">
              <a:off x="13258197" y="7171035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 flipH="1" flipV="1">
              <a:off x="24738997" y="3128816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flipH="1" flipV="1">
              <a:off x="20713027" y="602780"/>
              <a:ext cx="637702" cy="723778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flipH="1" flipV="1">
              <a:off x="17052290" y="629151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flipH="1" flipV="1">
              <a:off x="22514943" y="151123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flipH="1" flipV="1">
              <a:off x="16629415" y="1072971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H="1" flipV="1">
              <a:off x="19402718" y="4220610"/>
              <a:ext cx="1069568" cy="1213937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H="1" flipV="1">
              <a:off x="18952750" y="1182246"/>
              <a:ext cx="1601434" cy="1817594"/>
            </a:xfrm>
            <a:prstGeom prst="line">
              <a:avLst/>
            </a:prstGeom>
            <a:ln w="457200" cap="rnd">
              <a:solidFill>
                <a:srgbClr val="4C62A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1" name="Freeform 61"/>
          <p:cNvSpPr/>
          <p:nvPr/>
        </p:nvSpPr>
        <p:spPr>
          <a:xfrm rot="-5400000">
            <a:off x="8729418" y="6082073"/>
            <a:ext cx="3132380" cy="3220074"/>
          </a:xfrm>
          <a:custGeom>
            <a:avLst/>
            <a:gdLst/>
            <a:ahLst/>
            <a:cxnLst/>
            <a:rect l="l" t="t" r="r" b="b"/>
            <a:pathLst>
              <a:path w="3132380" h="3220074">
                <a:moveTo>
                  <a:pt x="0" y="0"/>
                </a:moveTo>
                <a:lnTo>
                  <a:pt x="3132381" y="0"/>
                </a:lnTo>
                <a:lnTo>
                  <a:pt x="3132381" y="3220074"/>
                </a:lnTo>
                <a:lnTo>
                  <a:pt x="0" y="322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72" b="-5473"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1008305" y="3837135"/>
            <a:ext cx="15681587" cy="5930491"/>
          </a:xfrm>
          <a:custGeom>
            <a:avLst/>
            <a:gdLst/>
            <a:ahLst/>
            <a:cxnLst/>
            <a:rect l="l" t="t" r="r" b="b"/>
            <a:pathLst>
              <a:path w="15681587" h="5930491">
                <a:moveTo>
                  <a:pt x="0" y="0"/>
                </a:moveTo>
                <a:lnTo>
                  <a:pt x="15681587" y="0"/>
                </a:lnTo>
                <a:lnTo>
                  <a:pt x="15681587" y="5930491"/>
                </a:lnTo>
                <a:lnTo>
                  <a:pt x="0" y="5930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3" name="Group 63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2953956" cy="2271157"/>
            </a:xfrm>
            <a:custGeom>
              <a:avLst/>
              <a:gdLst/>
              <a:ahLst/>
              <a:cxnLst/>
              <a:rect l="l" t="t" r="r" b="b"/>
              <a:pathLst>
                <a:path w="2953956" h="2271157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73539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 rot="5400000">
            <a:off x="7682754" y="7413324"/>
            <a:ext cx="1448064" cy="557572"/>
            <a:chOff x="0" y="0"/>
            <a:chExt cx="1930752" cy="743429"/>
          </a:xfrm>
        </p:grpSpPr>
        <p:grpSp>
          <p:nvGrpSpPr>
            <p:cNvPr id="68" name="Group 68"/>
            <p:cNvGrpSpPr/>
            <p:nvPr/>
          </p:nvGrpSpPr>
          <p:grpSpPr>
            <a:xfrm>
              <a:off x="0" y="0"/>
              <a:ext cx="1930752" cy="743429"/>
              <a:chOff x="0" y="0"/>
              <a:chExt cx="812800" cy="312966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3129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2966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74" name="Group 74"/>
          <p:cNvGrpSpPr/>
          <p:nvPr/>
        </p:nvGrpSpPr>
        <p:grpSpPr>
          <a:xfrm>
            <a:off x="735390" y="2232319"/>
            <a:ext cx="6630422" cy="5453427"/>
            <a:chOff x="0" y="0"/>
            <a:chExt cx="8840562" cy="7271236"/>
          </a:xfrm>
        </p:grpSpPr>
        <p:sp>
          <p:nvSpPr>
            <p:cNvPr id="75" name="TextBox 75"/>
            <p:cNvSpPr txBox="1"/>
            <p:nvPr/>
          </p:nvSpPr>
          <p:spPr>
            <a:xfrm>
              <a:off x="0" y="66675"/>
              <a:ext cx="8840562" cy="66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A87CDF"/>
                  </a:solidFill>
                  <a:latin typeface="Montserrat Bold"/>
                </a:rPr>
                <a:t>ΠΟΜΠΟΣ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1059243"/>
              <a:ext cx="8840562" cy="6211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Ο πομπός</a:t>
              </a: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 εκτελεί τις εξής λειτουργίες: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Αναγνώριση κάλυψης της θέσης (αισθητήρας απόστασης)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Βοήθεια κατά το παρκάρισμα (buzzer, αισθητήρας απόστασης)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Αναγνώριση του χρήστη που πάρκαρε (RFID tag &amp; reader).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Εκπομπή της κατάστασης της θέσης και του ID του χρήστη (κεραία)</a:t>
              </a:r>
            </a:p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u="none">
                  <a:solidFill>
                    <a:srgbClr val="FFFFFF"/>
                  </a:solidFill>
                  <a:latin typeface="Muli"/>
                </a:rPr>
                <a:t>Είναι προφανές πως χρειάζομαι έναν πομπό για κάθε θέση.</a:t>
              </a:r>
            </a:p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endParaRPr lang="en-US" sz="2199" u="none">
                <a:solidFill>
                  <a:srgbClr val="FFFFFF"/>
                </a:solidFill>
                <a:latin typeface="Mul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42950" y="542604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557216" y="1751568"/>
            <a:ext cx="9344756" cy="5217489"/>
          </a:xfrm>
          <a:custGeom>
            <a:avLst/>
            <a:gdLst/>
            <a:ahLst/>
            <a:cxnLst/>
            <a:rect l="l" t="t" r="r" b="b"/>
            <a:pathLst>
              <a:path w="9344756" h="5217489">
                <a:moveTo>
                  <a:pt x="0" y="0"/>
                </a:moveTo>
                <a:lnTo>
                  <a:pt x="9344756" y="0"/>
                </a:lnTo>
                <a:lnTo>
                  <a:pt x="9344756" y="5217489"/>
                </a:lnTo>
                <a:lnTo>
                  <a:pt x="0" y="5217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42950" y="2230995"/>
            <a:ext cx="6367699" cy="3516823"/>
            <a:chOff x="0" y="0"/>
            <a:chExt cx="8490265" cy="468909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8490265" cy="66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77D4F1"/>
                  </a:solidFill>
                  <a:latin typeface="Montserrat Bold"/>
                </a:rPr>
                <a:t>ΥΠΟΛΟΓΙΣΤΗΣ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80604"/>
              <a:ext cx="8490265" cy="3608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Ο υπολογιστής είναι υπεύθυνος για τις παρακάτω λειτουργίες: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Παραλαβή των δεδομένων από τον σταθμό βάσης ( USB).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Επεξεργασία δεδομένων ( κατάσταση θέσης , user ID).</a:t>
              </a:r>
            </a:p>
            <a:p>
              <a:pPr marL="474979" lvl="1" indent="-237490" algn="l">
                <a:lnSpc>
                  <a:spcPts val="3079"/>
                </a:lnSpc>
                <a:buAutoNum type="arabicPeriod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Γραφικό περιβάλλον- GUI ( Python),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3539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572862" y="1028700"/>
            <a:ext cx="9338803" cy="5278454"/>
          </a:xfrm>
          <a:custGeom>
            <a:avLst/>
            <a:gdLst/>
            <a:ahLst/>
            <a:cxnLst/>
            <a:rect l="l" t="t" r="r" b="b"/>
            <a:pathLst>
              <a:path w="9338803" h="5278454">
                <a:moveTo>
                  <a:pt x="0" y="0"/>
                </a:moveTo>
                <a:lnTo>
                  <a:pt x="9338803" y="0"/>
                </a:lnTo>
                <a:lnTo>
                  <a:pt x="9338803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35390" y="2230995"/>
            <a:ext cx="5781960" cy="3125775"/>
            <a:chOff x="0" y="0"/>
            <a:chExt cx="7709280" cy="416770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7709280" cy="66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F6BD33"/>
                  </a:solidFill>
                  <a:latin typeface="Montserrat Bold"/>
                </a:rPr>
                <a:t>ΥΛΟΠΟΙΗΣΗ PYTHON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80604"/>
              <a:ext cx="7709280" cy="3087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Muli"/>
                </a:rPr>
                <a:t>Η Python λαμβάνει τα δεδομένα στην μορφή “S1:E,S2:E,S3: 53 03 31 0f,S4:E,end” και χωρίζει τα δεδομένα της κάθε θέσης.</a:t>
              </a:r>
            </a:p>
            <a:p>
              <a:pPr algn="l">
                <a:lnSpc>
                  <a:spcPts val="3080"/>
                </a:lnSpc>
              </a:pPr>
              <a:endParaRPr lang="en-US" sz="2200">
                <a:solidFill>
                  <a:srgbClr val="FFFFFF"/>
                </a:solidFill>
                <a:latin typeface="Muli"/>
              </a:endParaRPr>
            </a:p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Muli"/>
                </a:rPr>
                <a:t>Στη συνέχεια με τη χρήση και του Figma δημιουργείται το GUI για το Dashboard.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788000" cy="93675"/>
              <a:chOff x="0" y="0"/>
              <a:chExt cx="547795" cy="1840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53956" cy="2220984"/>
            </a:xfrm>
            <a:custGeom>
              <a:avLst/>
              <a:gdLst/>
              <a:ahLst/>
              <a:cxnLst/>
              <a:rect l="l" t="t" r="r" b="b"/>
              <a:pathLst>
                <a:path w="2953956" h="2220984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35390" y="552129"/>
            <a:ext cx="937546" cy="953143"/>
          </a:xfrm>
          <a:custGeom>
            <a:avLst/>
            <a:gdLst/>
            <a:ahLst/>
            <a:cxnLst/>
            <a:rect l="l" t="t" r="r" b="b"/>
            <a:pathLst>
              <a:path w="937546" h="953143">
                <a:moveTo>
                  <a:pt x="0" y="0"/>
                </a:moveTo>
                <a:lnTo>
                  <a:pt x="937546" y="0"/>
                </a:lnTo>
                <a:lnTo>
                  <a:pt x="937546" y="953142"/>
                </a:lnTo>
                <a:lnTo>
                  <a:pt x="0" y="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976639" y="329085"/>
            <a:ext cx="6390514" cy="4239147"/>
          </a:xfrm>
          <a:custGeom>
            <a:avLst/>
            <a:gdLst/>
            <a:ahLst/>
            <a:cxnLst/>
            <a:rect l="l" t="t" r="r" b="b"/>
            <a:pathLst>
              <a:path w="6390514" h="4239147">
                <a:moveTo>
                  <a:pt x="0" y="0"/>
                </a:moveTo>
                <a:lnTo>
                  <a:pt x="6390514" y="0"/>
                </a:lnTo>
                <a:lnTo>
                  <a:pt x="6390514" y="4239148"/>
                </a:lnTo>
                <a:lnTo>
                  <a:pt x="0" y="4239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976639" y="5143500"/>
            <a:ext cx="6390514" cy="4749552"/>
          </a:xfrm>
          <a:custGeom>
            <a:avLst/>
            <a:gdLst/>
            <a:ahLst/>
            <a:cxnLst/>
            <a:rect l="l" t="t" r="r" b="b"/>
            <a:pathLst>
              <a:path w="6390514" h="4749552">
                <a:moveTo>
                  <a:pt x="0" y="0"/>
                </a:moveTo>
                <a:lnTo>
                  <a:pt x="6390514" y="0"/>
                </a:lnTo>
                <a:lnTo>
                  <a:pt x="6390514" y="4749552"/>
                </a:lnTo>
                <a:lnTo>
                  <a:pt x="0" y="4749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018" b="-8018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735390" y="2230995"/>
            <a:ext cx="6649691" cy="5278948"/>
            <a:chOff x="0" y="0"/>
            <a:chExt cx="8866255" cy="703859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66675"/>
              <a:ext cx="8866255" cy="2493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600" spc="72">
                  <a:solidFill>
                    <a:srgbClr val="F88219"/>
                  </a:solidFill>
                  <a:latin typeface="Montserrat Bold"/>
                </a:rPr>
                <a:t>ΑΝΑΛΥΣΗ ΤΗΛΕΠΙΚΟΙΝΩΝΙΑΚΗΣ ΚΙΝΗΣΗΣ -</a:t>
              </a:r>
            </a:p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F88219"/>
                  </a:solidFill>
                  <a:latin typeface="Montserrat Bold"/>
                </a:rPr>
                <a:t>ΑΝΑΜΕΝΟΜΕΝΗΣ ΚΑΛΥΨΗΣ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909404"/>
              <a:ext cx="8866255" cy="4129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Χρησιμοποιώντας το πρωτόκολλο επικοινωνίας ALOHA υπολογίζουμε με χρήση τύπων ότι το σύστημά μας υποστηρίζει έως και 44 πομπούς με έναν μόνο δέκτη!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Muli"/>
                </a:rPr>
                <a:t>Χρησιμοποιώντας τον τύπο του Friis βρίσκουμε ότι η αναμενόμενη κάλυψη του συστήματος φτάνει σε μια απόσταση των 1777 μέτρων.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943" y="214323"/>
            <a:ext cx="16750357" cy="97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4"/>
              </a:lnSpc>
              <a:spcBef>
                <a:spcPct val="0"/>
              </a:spcBef>
            </a:pPr>
            <a:r>
              <a:rPr lang="en-US" sz="4931">
                <a:solidFill>
                  <a:srgbClr val="000000"/>
                </a:solidFill>
                <a:latin typeface="PT Sans Bold"/>
              </a:rPr>
              <a:t>VIDEOS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8943" y="2772334"/>
            <a:ext cx="1741033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T Sans Bold"/>
              </a:rPr>
              <a:t>https://www.youtube.com/watch?v=AhlaWWqUwws     (Demo)</a:t>
            </a:r>
          </a:p>
          <a:p>
            <a:pPr marL="863599" lvl="1" indent="-431800" algn="l">
              <a:lnSpc>
                <a:spcPts val="6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T Sans Bold"/>
              </a:rPr>
              <a:t>https://www.youtube.com/watch?v=bNPLmxlcYNs        (Promo Video)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52234" y="6909223"/>
            <a:ext cx="19132691" cy="3377777"/>
            <a:chOff x="0" y="0"/>
            <a:chExt cx="25510254" cy="450370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5510254" cy="4503703"/>
              <a:chOff x="0" y="0"/>
              <a:chExt cx="3040868" cy="5368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40867" cy="536849"/>
              </a:xfrm>
              <a:custGeom>
                <a:avLst/>
                <a:gdLst/>
                <a:ahLst/>
                <a:cxnLst/>
                <a:rect l="l" t="t" r="r" b="b"/>
                <a:pathLst>
                  <a:path w="3040867" h="536849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3346558" y="1423170"/>
              <a:ext cx="4620032" cy="155230"/>
              <a:chOff x="0" y="0"/>
              <a:chExt cx="547795" cy="184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0876" y="1423170"/>
              <a:ext cx="4620032" cy="155230"/>
              <a:chOff x="0" y="0"/>
              <a:chExt cx="547795" cy="1840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9734399" y="1423170"/>
              <a:ext cx="4620032" cy="155230"/>
              <a:chOff x="0" y="0"/>
              <a:chExt cx="547795" cy="1840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958717" y="1423170"/>
              <a:ext cx="4620032" cy="155230"/>
              <a:chOff x="0" y="0"/>
              <a:chExt cx="547795" cy="1840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47795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547795" h="18406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2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401</Words>
  <Application>Microsoft Office PowerPoint</Application>
  <PresentationFormat>Custom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Montserrat Semi-Bold</vt:lpstr>
      <vt:lpstr>Montserrat Bold</vt:lpstr>
      <vt:lpstr>PT Sans Bold</vt:lpstr>
      <vt:lpstr>Montserrat Ultra-Bold</vt:lpstr>
      <vt:lpstr>Arial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PARKBETTER_WSN_2024</dc:title>
  <cp:lastModifiedBy>mmamo</cp:lastModifiedBy>
  <cp:revision>2</cp:revision>
  <dcterms:created xsi:type="dcterms:W3CDTF">2006-08-16T00:00:00Z</dcterms:created>
  <dcterms:modified xsi:type="dcterms:W3CDTF">2024-05-27T21:00:21Z</dcterms:modified>
  <dc:identifier>DAGF-aWyFTM</dc:identifier>
</cp:coreProperties>
</file>